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1" r:id="rId4"/>
    <p:sldId id="262" r:id="rId5"/>
    <p:sldId id="281" r:id="rId6"/>
    <p:sldId id="264" r:id="rId7"/>
    <p:sldId id="265" r:id="rId8"/>
    <p:sldId id="266" r:id="rId9"/>
    <p:sldId id="290" r:id="rId10"/>
    <p:sldId id="267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1212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32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532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90E4328-FFA6-469F-A67D-0E1C09A3EC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91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96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1E6829-DB3B-4E11-919E-04EF524D1B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34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F6932-528B-4845-90F9-5B858C705B4A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0D048-4B42-4CD4-A8CB-F6AE2A31430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1A93F-2DE3-4965-A260-93180C05CFF7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CF2381-C022-4A04-856A-AA8B8CEA099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EF0F0-EA01-4A14-87D4-BC59213B9E9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584FB-70D6-455E-9A04-D25C4B3A942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054188-F885-4741-A5D9-AC695601C16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9A4D0-6BD8-4B94-8636-805F416207EA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D06F53-8BF9-40BD-A1B7-C8C925B3457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D3EC8-2BCE-48D6-B3DB-A5A88E930D1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4BEF58-2E71-47FE-9493-5E92B567C36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D71DD-1D33-48AB-A21A-7D2710C65F2E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243F2-A313-4C71-9112-B24F61AE8CC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041F1-18D0-42CD-A8EC-C64F773788C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DD4B2-009A-466F-B26B-DAA935F9040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E32E7-6724-4F4C-8AFA-7187CEFB73E1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9D065-5586-496A-A543-9D573E02BA17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7826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9AA92-7FD6-457A-AC15-6BA61BDA0DE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1219200"/>
            <a:ext cx="9009063" cy="1052513"/>
            <a:chOff x="0" y="1536"/>
            <a:chExt cx="5675" cy="663"/>
          </a:xfrm>
        </p:grpSpPr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53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53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5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53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53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53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D0781E-67B9-49C8-A967-1FB48E7AC5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767E4-2AA8-4124-A641-6F6B8972F4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211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BD6C5-EDF3-4D52-986B-9ED580C2B5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405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71D7D-57A5-4AAB-A20D-C39717A79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44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1D932-D4B3-44A7-8497-6EC1E52AB1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21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25B1-D808-4EEF-865B-C4375FB793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052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112C6-1713-40EB-966B-0041541E33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679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F3673-2A78-48BA-961F-1AEEF6551A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57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1CEB-9148-478E-BD31-677E0D5945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431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27C9E-2C80-43A9-94A0-B47B0B229F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349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53DC1-A0CE-48B2-9D35-2797D20B5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92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CB5D51-3A6E-4782-874C-AF635C55B1F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17550"/>
            <a:ext cx="8534400" cy="1187450"/>
          </a:xfrm>
        </p:spPr>
        <p:txBody>
          <a:bodyPr/>
          <a:lstStyle/>
          <a:p>
            <a:pPr algn="ctr"/>
            <a:r>
              <a:rPr lang="ru-RU" altLang="ru-RU" sz="2400" b="1" dirty="0"/>
              <a:t>Научно-исследовательский проектный </a:t>
            </a:r>
            <a:br>
              <a:rPr lang="ru-RU" altLang="ru-RU" sz="2400" b="1" dirty="0"/>
            </a:br>
            <a:r>
              <a:rPr lang="ru-RU" altLang="ru-RU" sz="2400" b="1" dirty="0"/>
              <a:t>институт «Кадастр» (</a:t>
            </a:r>
            <a:r>
              <a:rPr lang="ru-RU" altLang="ru-RU" sz="2400" b="1" dirty="0" err="1"/>
              <a:t>НИПИ</a:t>
            </a:r>
            <a:r>
              <a:rPr lang="ru-RU" altLang="ru-RU" sz="2400" b="1" dirty="0"/>
              <a:t> «Кадастр»)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7924800" cy="4114800"/>
          </a:xfrm>
        </p:spPr>
        <p:txBody>
          <a:bodyPr/>
          <a:lstStyle/>
          <a:p>
            <a:r>
              <a:rPr lang="ru-RU" altLang="ru-RU" sz="2800" b="1" dirty="0"/>
              <a:t>Сохранение природных экосистем Кавказского </a:t>
            </a:r>
            <a:r>
              <a:rPr lang="ru-RU" altLang="ru-RU" sz="2800" b="1" dirty="0" err="1"/>
              <a:t>экорегиона</a:t>
            </a:r>
            <a:r>
              <a:rPr lang="ru-RU" altLang="ru-RU" sz="2800" b="1" dirty="0"/>
              <a:t> на основе разработки и внедрения модели рационального природопользования</a:t>
            </a:r>
          </a:p>
          <a:p>
            <a:pPr algn="r"/>
            <a:endParaRPr lang="ru-RU" altLang="ru-RU" sz="1600" b="1" dirty="0"/>
          </a:p>
          <a:p>
            <a:pPr algn="r"/>
            <a:endParaRPr lang="ru-RU" altLang="ru-RU" sz="1600" b="1" dirty="0"/>
          </a:p>
          <a:p>
            <a:pPr algn="r"/>
            <a:r>
              <a:rPr lang="ru-RU" altLang="ru-RU" sz="1600" b="1" dirty="0"/>
              <a:t>Научный руководитель, </a:t>
            </a:r>
          </a:p>
          <a:p>
            <a:pPr algn="r"/>
            <a:r>
              <a:rPr lang="ru-RU" altLang="ru-RU" sz="1600" b="1" dirty="0" err="1"/>
              <a:t>д.г.н</a:t>
            </a:r>
            <a:r>
              <a:rPr lang="ru-RU" altLang="ru-RU" sz="1600" b="1" dirty="0"/>
              <a:t>., профессор, академик </a:t>
            </a:r>
            <a:r>
              <a:rPr lang="ru-RU" altLang="ru-RU" sz="1600" b="1" dirty="0" err="1"/>
              <a:t>РАЕН</a:t>
            </a:r>
            <a:r>
              <a:rPr lang="ru-RU" altLang="ru-RU" sz="1600" b="1" dirty="0"/>
              <a:t> </a:t>
            </a:r>
            <a:r>
              <a:rPr lang="ru-RU" altLang="ru-RU" sz="1600" b="1" dirty="0" smtClean="0"/>
              <a:t/>
            </a:r>
            <a:br>
              <a:rPr lang="ru-RU" altLang="ru-RU" sz="1600" b="1" dirty="0" smtClean="0"/>
            </a:br>
            <a:r>
              <a:rPr lang="ru-RU" altLang="ru-RU" sz="1600" b="1" dirty="0" smtClean="0"/>
              <a:t>Фоменко </a:t>
            </a:r>
            <a:r>
              <a:rPr lang="ru-RU" altLang="ru-RU" sz="1600" b="1" dirty="0" err="1"/>
              <a:t>Г.А</a:t>
            </a:r>
            <a:r>
              <a:rPr lang="ru-RU" altLang="ru-RU" sz="1600" b="1" dirty="0"/>
              <a:t>.</a:t>
            </a:r>
          </a:p>
          <a:p>
            <a:pPr algn="r"/>
            <a:endParaRPr lang="ru-RU" altLang="ru-RU" sz="1600" b="1" dirty="0"/>
          </a:p>
          <a:p>
            <a:pPr algn="r"/>
            <a:endParaRPr lang="ru-RU" altLang="ru-RU" sz="1600" b="1" dirty="0"/>
          </a:p>
          <a:p>
            <a:pPr algn="r"/>
            <a:endParaRPr lang="ru-RU" altLang="ru-RU" sz="1600" b="1" dirty="0"/>
          </a:p>
        </p:txBody>
      </p:sp>
      <p:pic>
        <p:nvPicPr>
          <p:cNvPr id="24581" name="Picture 5" descr="http://life-pics.ru/picrure/2014/9/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437112"/>
            <a:ext cx="3615727" cy="225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793038" cy="685800"/>
          </a:xfrm>
        </p:spPr>
        <p:txBody>
          <a:bodyPr/>
          <a:lstStyle/>
          <a:p>
            <a:r>
              <a:rPr lang="ru-RU" altLang="ru-RU" sz="2400" b="1"/>
              <a:t>Политика «Без изменений»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0" y="2890838"/>
          <a:ext cx="5638800" cy="305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0" name="Документ" r:id="rId4" imgW="6084000" imgH="3146760" progId="Word.Document.8">
                  <p:embed/>
                </p:oleObj>
              </mc:Choice>
              <mc:Fallback>
                <p:oleObj name="Документ" r:id="rId4" imgW="6084000" imgH="314676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0838"/>
                        <a:ext cx="5638800" cy="305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940" name="Group 52"/>
          <p:cNvGrpSpPr>
            <a:grpSpLocks/>
          </p:cNvGrpSpPr>
          <p:nvPr/>
        </p:nvGrpSpPr>
        <p:grpSpPr bwMode="auto">
          <a:xfrm>
            <a:off x="4229100" y="2667000"/>
            <a:ext cx="4914900" cy="3314700"/>
            <a:chOff x="1521" y="9954"/>
            <a:chExt cx="7740" cy="5220"/>
          </a:xfrm>
        </p:grpSpPr>
        <p:sp>
          <p:nvSpPr>
            <p:cNvPr id="37941" name="Oval 53"/>
            <p:cNvSpPr>
              <a:spLocks noChangeArrowheads="1"/>
            </p:cNvSpPr>
            <p:nvPr/>
          </p:nvSpPr>
          <p:spPr bwMode="auto">
            <a:xfrm>
              <a:off x="4041" y="11754"/>
              <a:ext cx="2700" cy="270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ru-RU" altLang="ru-RU" sz="1100">
                <a:latin typeface="Arial" charset="0"/>
              </a:endParaRPr>
            </a:p>
            <a:p>
              <a:pPr algn="ctr" eaLnBrk="0" hangingPunct="0"/>
              <a:r>
                <a:rPr lang="ru-RU" altLang="ru-RU" sz="1100">
                  <a:latin typeface="Arial" charset="0"/>
                </a:rPr>
                <a:t>Комплекс природных ресурсов территории СМО Архыз</a:t>
              </a:r>
            </a:p>
          </p:txBody>
        </p:sp>
        <p:sp>
          <p:nvSpPr>
            <p:cNvPr id="37942" name="Rectangle 54"/>
            <p:cNvSpPr>
              <a:spLocks noChangeArrowheads="1"/>
            </p:cNvSpPr>
            <p:nvPr/>
          </p:nvSpPr>
          <p:spPr bwMode="auto">
            <a:xfrm>
              <a:off x="1881" y="11934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Бизнес-структуры (53%)</a:t>
              </a:r>
            </a:p>
          </p:txBody>
        </p:sp>
        <p:sp>
          <p:nvSpPr>
            <p:cNvPr id="37943" name="Rectangle 55"/>
            <p:cNvSpPr>
              <a:spLocks noChangeArrowheads="1"/>
            </p:cNvSpPr>
            <p:nvPr/>
          </p:nvSpPr>
          <p:spPr bwMode="auto">
            <a:xfrm>
              <a:off x="1881" y="12834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Местные жители (42%)</a:t>
              </a:r>
            </a:p>
          </p:txBody>
        </p:sp>
        <p:sp>
          <p:nvSpPr>
            <p:cNvPr id="37944" name="Rectangle 56"/>
            <p:cNvSpPr>
              <a:spLocks noChangeArrowheads="1"/>
            </p:cNvSpPr>
            <p:nvPr/>
          </p:nvSpPr>
          <p:spPr bwMode="auto">
            <a:xfrm>
              <a:off x="1881" y="13734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Приезжие отдыхающие (5%)</a:t>
              </a:r>
            </a:p>
          </p:txBody>
        </p:sp>
        <p:sp>
          <p:nvSpPr>
            <p:cNvPr id="37945" name="Rectangle 57"/>
            <p:cNvSpPr>
              <a:spLocks noChangeArrowheads="1"/>
            </p:cNvSpPr>
            <p:nvPr/>
          </p:nvSpPr>
          <p:spPr bwMode="auto">
            <a:xfrm>
              <a:off x="1521" y="10099"/>
              <a:ext cx="252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 b="1" i="1">
                  <a:solidFill>
                    <a:srgbClr val="3366FF"/>
                  </a:solidFill>
                  <a:latin typeface="Arial" charset="0"/>
                </a:rPr>
                <a:t>Затраты на  природоохранные цели</a:t>
              </a:r>
            </a:p>
          </p:txBody>
        </p:sp>
        <p:sp>
          <p:nvSpPr>
            <p:cNvPr id="37946" name="Rectangle 58"/>
            <p:cNvSpPr>
              <a:spLocks noChangeArrowheads="1"/>
            </p:cNvSpPr>
            <p:nvPr/>
          </p:nvSpPr>
          <p:spPr bwMode="auto">
            <a:xfrm>
              <a:off x="6741" y="9954"/>
              <a:ext cx="252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 b="1" i="1">
                  <a:solidFill>
                    <a:srgbClr val="339966"/>
                  </a:solidFill>
                  <a:latin typeface="Arial" charset="0"/>
                </a:rPr>
                <a:t>Выгоды </a:t>
              </a:r>
            </a:p>
            <a:p>
              <a:pPr algn="ctr" eaLnBrk="0" hangingPunct="0"/>
              <a:r>
                <a:rPr lang="ru-RU" altLang="ru-RU" sz="1000" b="1" i="1">
                  <a:solidFill>
                    <a:srgbClr val="339966"/>
                  </a:solidFill>
                  <a:latin typeface="Arial" charset="0"/>
                </a:rPr>
                <a:t>от использования природных ресурсов</a:t>
              </a:r>
              <a:endParaRPr lang="ru-RU" altLang="ru-RU" sz="1200" b="1">
                <a:latin typeface="Times New Roman" pitchFamily="18" charset="0"/>
              </a:endParaRPr>
            </a:p>
          </p:txBody>
        </p:sp>
        <p:sp>
          <p:nvSpPr>
            <p:cNvPr id="37947" name="Rectangle 59"/>
            <p:cNvSpPr>
              <a:spLocks noChangeArrowheads="1"/>
            </p:cNvSpPr>
            <p:nvPr/>
          </p:nvSpPr>
          <p:spPr bwMode="auto">
            <a:xfrm>
              <a:off x="6921" y="10999"/>
              <a:ext cx="2340" cy="57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Бизнес-структуры (38%)</a:t>
              </a:r>
            </a:p>
          </p:txBody>
        </p:sp>
        <p:sp>
          <p:nvSpPr>
            <p:cNvPr id="37948" name="Rectangle 60"/>
            <p:cNvSpPr>
              <a:spLocks noChangeArrowheads="1"/>
            </p:cNvSpPr>
            <p:nvPr/>
          </p:nvSpPr>
          <p:spPr bwMode="auto">
            <a:xfrm>
              <a:off x="6921" y="12474"/>
              <a:ext cx="234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Приезжие отдыхающие (24%)</a:t>
              </a:r>
            </a:p>
          </p:txBody>
        </p:sp>
        <p:sp>
          <p:nvSpPr>
            <p:cNvPr id="37949" name="Rectangle 61"/>
            <p:cNvSpPr>
              <a:spLocks noChangeArrowheads="1"/>
            </p:cNvSpPr>
            <p:nvPr/>
          </p:nvSpPr>
          <p:spPr bwMode="auto">
            <a:xfrm>
              <a:off x="6921" y="11754"/>
              <a:ext cx="2340" cy="575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Мировое сообщество (30%)</a:t>
              </a:r>
            </a:p>
          </p:txBody>
        </p:sp>
        <p:sp>
          <p:nvSpPr>
            <p:cNvPr id="37950" name="Rectangle 62"/>
            <p:cNvSpPr>
              <a:spLocks noChangeArrowheads="1"/>
            </p:cNvSpPr>
            <p:nvPr/>
          </p:nvSpPr>
          <p:spPr bwMode="auto">
            <a:xfrm>
              <a:off x="6921" y="13914"/>
              <a:ext cx="234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Бюджет СМО Архыз (1%)</a:t>
              </a:r>
            </a:p>
          </p:txBody>
        </p:sp>
        <p:sp>
          <p:nvSpPr>
            <p:cNvPr id="37951" name="Rectangle 63"/>
            <p:cNvSpPr>
              <a:spLocks noChangeArrowheads="1"/>
            </p:cNvSpPr>
            <p:nvPr/>
          </p:nvSpPr>
          <p:spPr bwMode="auto">
            <a:xfrm>
              <a:off x="6921" y="13374"/>
              <a:ext cx="2340" cy="36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Местные жители (1%)</a:t>
              </a:r>
            </a:p>
          </p:txBody>
        </p:sp>
        <p:sp>
          <p:nvSpPr>
            <p:cNvPr id="37952" name="Rectangle 64"/>
            <p:cNvSpPr>
              <a:spLocks noChangeArrowheads="1"/>
            </p:cNvSpPr>
            <p:nvPr/>
          </p:nvSpPr>
          <p:spPr bwMode="auto">
            <a:xfrm>
              <a:off x="6921" y="14814"/>
              <a:ext cx="2340" cy="36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Бюджет КЧР (6%)</a:t>
              </a:r>
            </a:p>
          </p:txBody>
        </p:sp>
        <p:sp>
          <p:nvSpPr>
            <p:cNvPr id="37953" name="Line 65"/>
            <p:cNvSpPr>
              <a:spLocks noChangeShapeType="1"/>
            </p:cNvSpPr>
            <p:nvPr/>
          </p:nvSpPr>
          <p:spPr bwMode="auto">
            <a:xfrm>
              <a:off x="3861" y="12294"/>
              <a:ext cx="360" cy="18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4" name="Line 66"/>
            <p:cNvSpPr>
              <a:spLocks noChangeShapeType="1"/>
            </p:cNvSpPr>
            <p:nvPr/>
          </p:nvSpPr>
          <p:spPr bwMode="auto">
            <a:xfrm>
              <a:off x="3861" y="13194"/>
              <a:ext cx="180" cy="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5" name="Line 67"/>
            <p:cNvSpPr>
              <a:spLocks noChangeShapeType="1"/>
            </p:cNvSpPr>
            <p:nvPr/>
          </p:nvSpPr>
          <p:spPr bwMode="auto">
            <a:xfrm flipV="1">
              <a:off x="3861" y="13914"/>
              <a:ext cx="360" cy="18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6" name="Line 68"/>
            <p:cNvSpPr>
              <a:spLocks noChangeShapeType="1"/>
            </p:cNvSpPr>
            <p:nvPr/>
          </p:nvSpPr>
          <p:spPr bwMode="auto">
            <a:xfrm flipV="1">
              <a:off x="6021" y="11394"/>
              <a:ext cx="900" cy="54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7" name="Line 69"/>
            <p:cNvSpPr>
              <a:spLocks noChangeShapeType="1"/>
            </p:cNvSpPr>
            <p:nvPr/>
          </p:nvSpPr>
          <p:spPr bwMode="auto">
            <a:xfrm flipV="1">
              <a:off x="6381" y="12114"/>
              <a:ext cx="540" cy="18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8" name="Line 70"/>
            <p:cNvSpPr>
              <a:spLocks noChangeShapeType="1"/>
            </p:cNvSpPr>
            <p:nvPr/>
          </p:nvSpPr>
          <p:spPr bwMode="auto">
            <a:xfrm flipV="1">
              <a:off x="6561" y="12834"/>
              <a:ext cx="36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59" name="Line 71"/>
            <p:cNvSpPr>
              <a:spLocks noChangeShapeType="1"/>
            </p:cNvSpPr>
            <p:nvPr/>
          </p:nvSpPr>
          <p:spPr bwMode="auto">
            <a:xfrm>
              <a:off x="6561" y="13374"/>
              <a:ext cx="360" cy="18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0" name="Line 72"/>
            <p:cNvSpPr>
              <a:spLocks noChangeShapeType="1"/>
            </p:cNvSpPr>
            <p:nvPr/>
          </p:nvSpPr>
          <p:spPr bwMode="auto">
            <a:xfrm>
              <a:off x="6381" y="13914"/>
              <a:ext cx="540" cy="36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6021" y="14274"/>
              <a:ext cx="900" cy="72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152400" y="2057400"/>
            <a:ext cx="3962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b="1">
                <a:latin typeface="Arial" charset="0"/>
              </a:rPr>
              <a:t>Прогноз изменения использования природных ресурсов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Политика «Запрет любой хозяйственной деятельности»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52400" y="3178175"/>
          <a:ext cx="6083300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3" name="Документ" r:id="rId4" imgW="6084000" imgH="2994480" progId="Word.Document.8">
                  <p:embed/>
                </p:oleObj>
              </mc:Choice>
              <mc:Fallback>
                <p:oleObj name="Документ" r:id="rId4" imgW="6084000" imgH="299448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178175"/>
                        <a:ext cx="6083300" cy="299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19" name="Group 27"/>
          <p:cNvGrpSpPr>
            <a:grpSpLocks/>
          </p:cNvGrpSpPr>
          <p:nvPr/>
        </p:nvGrpSpPr>
        <p:grpSpPr bwMode="auto">
          <a:xfrm>
            <a:off x="3810000" y="2819400"/>
            <a:ext cx="5257800" cy="3406775"/>
            <a:chOff x="1701" y="6209"/>
            <a:chExt cx="8280" cy="5365"/>
          </a:xfrm>
        </p:grpSpPr>
        <p:sp>
          <p:nvSpPr>
            <p:cNvPr id="59420" name="Oval 28"/>
            <p:cNvSpPr>
              <a:spLocks noChangeArrowheads="1"/>
            </p:cNvSpPr>
            <p:nvPr/>
          </p:nvSpPr>
          <p:spPr bwMode="auto">
            <a:xfrm>
              <a:off x="4041" y="7794"/>
              <a:ext cx="3240" cy="306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ru-RU" altLang="ru-RU" sz="1100">
                <a:latin typeface="Arial" charset="0"/>
              </a:endParaRPr>
            </a:p>
            <a:p>
              <a:pPr algn="ctr" eaLnBrk="0" hangingPunct="0"/>
              <a:r>
                <a:rPr lang="ru-RU" altLang="ru-RU" sz="1100">
                  <a:latin typeface="Arial" charset="0"/>
                </a:rPr>
                <a:t>Комплекс природных ресурсов территории СМО Архыз</a:t>
              </a:r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1881" y="8568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Региональный бюджет</a:t>
              </a:r>
            </a:p>
          </p:txBody>
        </p:sp>
        <p:sp>
          <p:nvSpPr>
            <p:cNvPr id="59422" name="Rectangle 30"/>
            <p:cNvSpPr>
              <a:spLocks noChangeArrowheads="1"/>
            </p:cNvSpPr>
            <p:nvPr/>
          </p:nvSpPr>
          <p:spPr bwMode="auto">
            <a:xfrm>
              <a:off x="1881" y="9467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Муниципальный бюджет</a:t>
              </a:r>
            </a:p>
          </p:txBody>
        </p:sp>
        <p:sp>
          <p:nvSpPr>
            <p:cNvPr id="59423" name="Rectangle 31"/>
            <p:cNvSpPr>
              <a:spLocks noChangeArrowheads="1"/>
            </p:cNvSpPr>
            <p:nvPr/>
          </p:nvSpPr>
          <p:spPr bwMode="auto">
            <a:xfrm>
              <a:off x="1881" y="10367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Внебюджетные источники</a:t>
              </a:r>
            </a:p>
          </p:txBody>
        </p:sp>
        <p:sp>
          <p:nvSpPr>
            <p:cNvPr id="59424" name="Rectangle 32"/>
            <p:cNvSpPr>
              <a:spLocks noChangeArrowheads="1"/>
            </p:cNvSpPr>
            <p:nvPr/>
          </p:nvSpPr>
          <p:spPr bwMode="auto">
            <a:xfrm>
              <a:off x="1701" y="6389"/>
              <a:ext cx="216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 b="1" i="1">
                  <a:solidFill>
                    <a:srgbClr val="3366FF"/>
                  </a:solidFill>
                  <a:latin typeface="Arial" charset="0"/>
                </a:rPr>
                <a:t>Затраты на  природоохранные цели</a:t>
              </a:r>
            </a:p>
          </p:txBody>
        </p:sp>
        <p:sp>
          <p:nvSpPr>
            <p:cNvPr id="59425" name="Rectangle 33"/>
            <p:cNvSpPr>
              <a:spLocks noChangeArrowheads="1"/>
            </p:cNvSpPr>
            <p:nvPr/>
          </p:nvSpPr>
          <p:spPr bwMode="auto">
            <a:xfrm>
              <a:off x="7281" y="6209"/>
              <a:ext cx="270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 b="1" i="1">
                  <a:solidFill>
                    <a:srgbClr val="339966"/>
                  </a:solidFill>
                  <a:latin typeface="Arial" charset="0"/>
                </a:rPr>
                <a:t>Выгоды </a:t>
              </a:r>
            </a:p>
            <a:p>
              <a:pPr algn="ctr" eaLnBrk="0" hangingPunct="0"/>
              <a:r>
                <a:rPr lang="ru-RU" altLang="ru-RU" sz="1000" b="1" i="1">
                  <a:solidFill>
                    <a:srgbClr val="339966"/>
                  </a:solidFill>
                  <a:latin typeface="Arial" charset="0"/>
                </a:rPr>
                <a:t>от использования природных ресурсов</a:t>
              </a:r>
              <a:endParaRPr lang="ru-RU" altLang="ru-RU" sz="1200" b="1">
                <a:latin typeface="Times New Roman" pitchFamily="18" charset="0"/>
              </a:endParaRPr>
            </a:p>
          </p:txBody>
        </p:sp>
        <p:sp>
          <p:nvSpPr>
            <p:cNvPr id="59426" name="Rectangle 34"/>
            <p:cNvSpPr>
              <a:spLocks noChangeArrowheads="1"/>
            </p:cNvSpPr>
            <p:nvPr/>
          </p:nvSpPr>
          <p:spPr bwMode="auto">
            <a:xfrm>
              <a:off x="7641" y="797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Бизнес-структуры</a:t>
              </a:r>
            </a:p>
          </p:txBody>
        </p:sp>
        <p:sp>
          <p:nvSpPr>
            <p:cNvPr id="59427" name="Rectangle 35"/>
            <p:cNvSpPr>
              <a:spLocks noChangeArrowheads="1"/>
            </p:cNvSpPr>
            <p:nvPr/>
          </p:nvSpPr>
          <p:spPr bwMode="auto">
            <a:xfrm>
              <a:off x="7641" y="1085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Приезжие отдыхающие</a:t>
              </a:r>
            </a:p>
          </p:txBody>
        </p:sp>
        <p:sp>
          <p:nvSpPr>
            <p:cNvPr id="59428" name="Rectangle 36"/>
            <p:cNvSpPr>
              <a:spLocks noChangeArrowheads="1"/>
            </p:cNvSpPr>
            <p:nvPr/>
          </p:nvSpPr>
          <p:spPr bwMode="auto">
            <a:xfrm>
              <a:off x="7641" y="707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Мировое сообщество </a:t>
              </a:r>
            </a:p>
          </p:txBody>
        </p:sp>
        <p:sp>
          <p:nvSpPr>
            <p:cNvPr id="59429" name="Rectangle 37"/>
            <p:cNvSpPr>
              <a:spLocks noChangeArrowheads="1"/>
            </p:cNvSpPr>
            <p:nvPr/>
          </p:nvSpPr>
          <p:spPr bwMode="auto">
            <a:xfrm>
              <a:off x="7641" y="995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Администрация ООПТ</a:t>
              </a:r>
            </a:p>
          </p:txBody>
        </p:sp>
        <p:sp>
          <p:nvSpPr>
            <p:cNvPr id="59430" name="Rectangle 38"/>
            <p:cNvSpPr>
              <a:spLocks noChangeArrowheads="1"/>
            </p:cNvSpPr>
            <p:nvPr/>
          </p:nvSpPr>
          <p:spPr bwMode="auto">
            <a:xfrm>
              <a:off x="7641" y="8874"/>
              <a:ext cx="2160" cy="90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Местные жители, проживающие на территории ООПТ</a:t>
              </a:r>
            </a:p>
          </p:txBody>
        </p:sp>
        <p:sp>
          <p:nvSpPr>
            <p:cNvPr id="59431" name="Rectangle 39"/>
            <p:cNvSpPr>
              <a:spLocks noChangeArrowheads="1"/>
            </p:cNvSpPr>
            <p:nvPr/>
          </p:nvSpPr>
          <p:spPr bwMode="auto">
            <a:xfrm>
              <a:off x="1881" y="7614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Федеральный бюджет</a:t>
              </a:r>
            </a:p>
          </p:txBody>
        </p:sp>
        <p:sp>
          <p:nvSpPr>
            <p:cNvPr id="59432" name="Line 40"/>
            <p:cNvSpPr>
              <a:spLocks noChangeShapeType="1"/>
            </p:cNvSpPr>
            <p:nvPr/>
          </p:nvSpPr>
          <p:spPr bwMode="auto">
            <a:xfrm>
              <a:off x="3861" y="7794"/>
              <a:ext cx="720" cy="36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3" name="Line 41"/>
            <p:cNvSpPr>
              <a:spLocks noChangeShapeType="1"/>
            </p:cNvSpPr>
            <p:nvPr/>
          </p:nvSpPr>
          <p:spPr bwMode="auto">
            <a:xfrm>
              <a:off x="3861" y="8719"/>
              <a:ext cx="360" cy="155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4" name="Line 42"/>
            <p:cNvSpPr>
              <a:spLocks noChangeShapeType="1"/>
            </p:cNvSpPr>
            <p:nvPr/>
          </p:nvSpPr>
          <p:spPr bwMode="auto">
            <a:xfrm flipV="1">
              <a:off x="3861" y="9594"/>
              <a:ext cx="360" cy="164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5" name="Line 43"/>
            <p:cNvSpPr>
              <a:spLocks noChangeShapeType="1"/>
            </p:cNvSpPr>
            <p:nvPr/>
          </p:nvSpPr>
          <p:spPr bwMode="auto">
            <a:xfrm flipV="1">
              <a:off x="3861" y="10314"/>
              <a:ext cx="540" cy="413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6" name="Line 44"/>
            <p:cNvSpPr>
              <a:spLocks noChangeShapeType="1"/>
            </p:cNvSpPr>
            <p:nvPr/>
          </p:nvSpPr>
          <p:spPr bwMode="auto">
            <a:xfrm flipV="1">
              <a:off x="6741" y="7434"/>
              <a:ext cx="900" cy="72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7" name="Line 45"/>
            <p:cNvSpPr>
              <a:spLocks noChangeShapeType="1"/>
            </p:cNvSpPr>
            <p:nvPr/>
          </p:nvSpPr>
          <p:spPr bwMode="auto">
            <a:xfrm flipV="1">
              <a:off x="7101" y="8292"/>
              <a:ext cx="540" cy="222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8" name="Line 46"/>
            <p:cNvSpPr>
              <a:spLocks noChangeShapeType="1"/>
            </p:cNvSpPr>
            <p:nvPr/>
          </p:nvSpPr>
          <p:spPr bwMode="auto">
            <a:xfrm>
              <a:off x="7101" y="10134"/>
              <a:ext cx="540" cy="235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39" name="Line 47"/>
            <p:cNvSpPr>
              <a:spLocks noChangeShapeType="1"/>
            </p:cNvSpPr>
            <p:nvPr/>
          </p:nvSpPr>
          <p:spPr bwMode="auto">
            <a:xfrm>
              <a:off x="6741" y="10494"/>
              <a:ext cx="900" cy="72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440" name="Line 48"/>
            <p:cNvSpPr>
              <a:spLocks noChangeShapeType="1"/>
            </p:cNvSpPr>
            <p:nvPr/>
          </p:nvSpPr>
          <p:spPr bwMode="auto">
            <a:xfrm>
              <a:off x="7281" y="9234"/>
              <a:ext cx="36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152400" y="2225675"/>
            <a:ext cx="3962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b="1">
                <a:latin typeface="Arial" charset="0"/>
              </a:rPr>
              <a:t>Прогноз изменения использования природных ресурсов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Политика «Ограничение хозяйственной деятельности»</a:t>
            </a:r>
          </a:p>
        </p:txBody>
      </p:sp>
      <p:graphicFrame>
        <p:nvGraphicFramePr>
          <p:cNvPr id="60477" name="Object 61"/>
          <p:cNvGraphicFramePr>
            <a:graphicFrameLocks noChangeAspect="1"/>
          </p:cNvGraphicFramePr>
          <p:nvPr/>
        </p:nvGraphicFramePr>
        <p:xfrm>
          <a:off x="0" y="3248025"/>
          <a:ext cx="608330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4" name="Документ" r:id="rId4" imgW="6084000" imgH="2848320" progId="Word.Document.8">
                  <p:embed/>
                </p:oleObj>
              </mc:Choice>
              <mc:Fallback>
                <p:oleObj name="Документ" r:id="rId4" imgW="6084000" imgH="2848320" progId="Word.Document.8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48025"/>
                        <a:ext cx="6083300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500" name="Group 84"/>
          <p:cNvGrpSpPr>
            <a:grpSpLocks/>
          </p:cNvGrpSpPr>
          <p:nvPr/>
        </p:nvGrpSpPr>
        <p:grpSpPr bwMode="auto">
          <a:xfrm>
            <a:off x="4076700" y="2941638"/>
            <a:ext cx="5143500" cy="3535362"/>
            <a:chOff x="2061" y="2948"/>
            <a:chExt cx="8100" cy="5566"/>
          </a:xfrm>
        </p:grpSpPr>
        <p:sp>
          <p:nvSpPr>
            <p:cNvPr id="60501" name="Oval 85"/>
            <p:cNvSpPr>
              <a:spLocks noChangeArrowheads="1"/>
            </p:cNvSpPr>
            <p:nvPr/>
          </p:nvSpPr>
          <p:spPr bwMode="auto">
            <a:xfrm>
              <a:off x="4221" y="4793"/>
              <a:ext cx="3240" cy="306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/>
              <a:endParaRPr lang="ru-RU" altLang="ru-RU" sz="1100" b="1">
                <a:latin typeface="Arial" charset="0"/>
              </a:endParaRPr>
            </a:p>
            <a:p>
              <a:pPr algn="ctr" eaLnBrk="0" hangingPunct="0"/>
              <a:r>
                <a:rPr lang="ru-RU" altLang="ru-RU" sz="1100">
                  <a:latin typeface="Arial" charset="0"/>
                </a:rPr>
                <a:t>Комплекс природных ресурсов территории СМО Архыз</a:t>
              </a:r>
            </a:p>
          </p:txBody>
        </p:sp>
        <p:sp>
          <p:nvSpPr>
            <p:cNvPr id="60502" name="Rectangle 86"/>
            <p:cNvSpPr>
              <a:spLocks noChangeArrowheads="1"/>
            </p:cNvSpPr>
            <p:nvPr/>
          </p:nvSpPr>
          <p:spPr bwMode="auto">
            <a:xfrm>
              <a:off x="2061" y="4860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Региональный бюджет</a:t>
              </a:r>
            </a:p>
          </p:txBody>
        </p:sp>
        <p:sp>
          <p:nvSpPr>
            <p:cNvPr id="60503" name="Rectangle 87"/>
            <p:cNvSpPr>
              <a:spLocks noChangeArrowheads="1"/>
            </p:cNvSpPr>
            <p:nvPr/>
          </p:nvSpPr>
          <p:spPr bwMode="auto">
            <a:xfrm>
              <a:off x="2061" y="5759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Муниципальный бюджет</a:t>
              </a:r>
            </a:p>
          </p:txBody>
        </p:sp>
        <p:sp>
          <p:nvSpPr>
            <p:cNvPr id="60504" name="Rectangle 88"/>
            <p:cNvSpPr>
              <a:spLocks noChangeArrowheads="1"/>
            </p:cNvSpPr>
            <p:nvPr/>
          </p:nvSpPr>
          <p:spPr bwMode="auto">
            <a:xfrm>
              <a:off x="2061" y="6659"/>
              <a:ext cx="1980" cy="72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Внебюджетные источники</a:t>
              </a:r>
            </a:p>
          </p:txBody>
        </p:sp>
        <p:sp>
          <p:nvSpPr>
            <p:cNvPr id="60505" name="Rectangle 89"/>
            <p:cNvSpPr>
              <a:spLocks noChangeArrowheads="1"/>
            </p:cNvSpPr>
            <p:nvPr/>
          </p:nvSpPr>
          <p:spPr bwMode="auto">
            <a:xfrm>
              <a:off x="2061" y="3128"/>
              <a:ext cx="216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 b="1" i="1">
                  <a:solidFill>
                    <a:srgbClr val="3366FF"/>
                  </a:solidFill>
                  <a:latin typeface="Arial" charset="0"/>
                </a:rPr>
                <a:t>Затраты на  природоохранные цели</a:t>
              </a:r>
            </a:p>
          </p:txBody>
        </p:sp>
        <p:sp>
          <p:nvSpPr>
            <p:cNvPr id="60506" name="Rectangle 90"/>
            <p:cNvSpPr>
              <a:spLocks noChangeArrowheads="1"/>
            </p:cNvSpPr>
            <p:nvPr/>
          </p:nvSpPr>
          <p:spPr bwMode="auto">
            <a:xfrm>
              <a:off x="7641" y="2948"/>
              <a:ext cx="2520" cy="1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 b="1" i="1">
                  <a:solidFill>
                    <a:srgbClr val="339966"/>
                  </a:solidFill>
                  <a:latin typeface="Arial" charset="0"/>
                </a:rPr>
                <a:t>Выгоды </a:t>
              </a:r>
            </a:p>
            <a:p>
              <a:pPr algn="ctr" eaLnBrk="0" hangingPunct="0"/>
              <a:r>
                <a:rPr lang="ru-RU" altLang="ru-RU" sz="1000" b="1" i="1">
                  <a:solidFill>
                    <a:srgbClr val="339966"/>
                  </a:solidFill>
                  <a:latin typeface="Arial" charset="0"/>
                </a:rPr>
                <a:t>от использования природных ресурсов</a:t>
              </a:r>
              <a:endParaRPr lang="ru-RU" altLang="ru-RU" sz="1200" b="1">
                <a:latin typeface="Times New Roman" pitchFamily="18" charset="0"/>
              </a:endParaRPr>
            </a:p>
          </p:txBody>
        </p:sp>
        <p:sp>
          <p:nvSpPr>
            <p:cNvPr id="60507" name="Rectangle 91"/>
            <p:cNvSpPr>
              <a:spLocks noChangeArrowheads="1"/>
            </p:cNvSpPr>
            <p:nvPr/>
          </p:nvSpPr>
          <p:spPr bwMode="auto">
            <a:xfrm>
              <a:off x="7821" y="386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Бизнес-структуры</a:t>
              </a:r>
            </a:p>
          </p:txBody>
        </p:sp>
        <p:sp>
          <p:nvSpPr>
            <p:cNvPr id="60508" name="Rectangle 92"/>
            <p:cNvSpPr>
              <a:spLocks noChangeArrowheads="1"/>
            </p:cNvSpPr>
            <p:nvPr/>
          </p:nvSpPr>
          <p:spPr bwMode="auto">
            <a:xfrm>
              <a:off x="7821" y="779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Приезжие отдыхающие</a:t>
              </a:r>
            </a:p>
          </p:txBody>
        </p:sp>
        <p:sp>
          <p:nvSpPr>
            <p:cNvPr id="60509" name="Rectangle 93"/>
            <p:cNvSpPr>
              <a:spLocks noChangeArrowheads="1"/>
            </p:cNvSpPr>
            <p:nvPr/>
          </p:nvSpPr>
          <p:spPr bwMode="auto">
            <a:xfrm>
              <a:off x="7821" y="473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Мировое сообщество </a:t>
              </a:r>
            </a:p>
          </p:txBody>
        </p:sp>
        <p:sp>
          <p:nvSpPr>
            <p:cNvPr id="60510" name="Rectangle 94"/>
            <p:cNvSpPr>
              <a:spLocks noChangeArrowheads="1"/>
            </p:cNvSpPr>
            <p:nvPr/>
          </p:nvSpPr>
          <p:spPr bwMode="auto">
            <a:xfrm>
              <a:off x="7821" y="5634"/>
              <a:ext cx="2160" cy="7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Администрация </a:t>
              </a:r>
            </a:p>
            <a:p>
              <a:pPr algn="ctr" eaLnBrk="0" hangingPunct="0"/>
              <a:r>
                <a:rPr lang="ru-RU" altLang="ru-RU" sz="1000">
                  <a:latin typeface="Arial" charset="0"/>
                </a:rPr>
                <a:t>СМО Архыз</a:t>
              </a:r>
            </a:p>
          </p:txBody>
        </p:sp>
        <p:sp>
          <p:nvSpPr>
            <p:cNvPr id="60511" name="Rectangle 95"/>
            <p:cNvSpPr>
              <a:spLocks noChangeArrowheads="1"/>
            </p:cNvSpPr>
            <p:nvPr/>
          </p:nvSpPr>
          <p:spPr bwMode="auto">
            <a:xfrm>
              <a:off x="7821" y="7254"/>
              <a:ext cx="2160" cy="36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Местные жители</a:t>
              </a:r>
            </a:p>
          </p:txBody>
        </p:sp>
        <p:sp>
          <p:nvSpPr>
            <p:cNvPr id="60512" name="Rectangle 96"/>
            <p:cNvSpPr>
              <a:spLocks noChangeArrowheads="1"/>
            </p:cNvSpPr>
            <p:nvPr/>
          </p:nvSpPr>
          <p:spPr bwMode="auto">
            <a:xfrm>
              <a:off x="7821" y="6534"/>
              <a:ext cx="2160" cy="54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ru-RU" altLang="ru-RU" sz="1000">
                  <a:latin typeface="Arial" charset="0"/>
                </a:rPr>
                <a:t>Администрация КЧР</a:t>
              </a:r>
            </a:p>
          </p:txBody>
        </p:sp>
        <p:sp>
          <p:nvSpPr>
            <p:cNvPr id="60513" name="Line 97"/>
            <p:cNvSpPr>
              <a:spLocks noChangeShapeType="1"/>
            </p:cNvSpPr>
            <p:nvPr/>
          </p:nvSpPr>
          <p:spPr bwMode="auto">
            <a:xfrm>
              <a:off x="4041" y="5094"/>
              <a:ext cx="540" cy="1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14" name="Line 98"/>
            <p:cNvSpPr>
              <a:spLocks noChangeShapeType="1"/>
            </p:cNvSpPr>
            <p:nvPr/>
          </p:nvSpPr>
          <p:spPr bwMode="auto">
            <a:xfrm>
              <a:off x="4041" y="6174"/>
              <a:ext cx="18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15" name="Line 99"/>
            <p:cNvSpPr>
              <a:spLocks noChangeShapeType="1"/>
            </p:cNvSpPr>
            <p:nvPr/>
          </p:nvSpPr>
          <p:spPr bwMode="auto">
            <a:xfrm flipV="1">
              <a:off x="4041" y="6894"/>
              <a:ext cx="360" cy="1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16" name="Line 100"/>
            <p:cNvSpPr>
              <a:spLocks noChangeShapeType="1"/>
            </p:cNvSpPr>
            <p:nvPr/>
          </p:nvSpPr>
          <p:spPr bwMode="auto">
            <a:xfrm flipV="1">
              <a:off x="6741" y="4374"/>
              <a:ext cx="1080" cy="72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17" name="Line 101"/>
            <p:cNvSpPr>
              <a:spLocks noChangeShapeType="1"/>
            </p:cNvSpPr>
            <p:nvPr/>
          </p:nvSpPr>
          <p:spPr bwMode="auto">
            <a:xfrm flipV="1">
              <a:off x="7101" y="5094"/>
              <a:ext cx="720" cy="36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18" name="Line 102"/>
            <p:cNvSpPr>
              <a:spLocks noChangeShapeType="1"/>
            </p:cNvSpPr>
            <p:nvPr/>
          </p:nvSpPr>
          <p:spPr bwMode="auto">
            <a:xfrm>
              <a:off x="7461" y="5994"/>
              <a:ext cx="360" cy="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19" name="Line 103"/>
            <p:cNvSpPr>
              <a:spLocks noChangeShapeType="1"/>
            </p:cNvSpPr>
            <p:nvPr/>
          </p:nvSpPr>
          <p:spPr bwMode="auto">
            <a:xfrm>
              <a:off x="7461" y="6534"/>
              <a:ext cx="360" cy="18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20" name="Line 104"/>
            <p:cNvSpPr>
              <a:spLocks noChangeShapeType="1"/>
            </p:cNvSpPr>
            <p:nvPr/>
          </p:nvSpPr>
          <p:spPr bwMode="auto">
            <a:xfrm>
              <a:off x="7281" y="7074"/>
              <a:ext cx="540" cy="36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521" name="Line 105"/>
            <p:cNvSpPr>
              <a:spLocks noChangeShapeType="1"/>
            </p:cNvSpPr>
            <p:nvPr/>
          </p:nvSpPr>
          <p:spPr bwMode="auto">
            <a:xfrm>
              <a:off x="6921" y="7434"/>
              <a:ext cx="900" cy="720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522" name="Rectangle 106"/>
          <p:cNvSpPr>
            <a:spLocks noChangeArrowheads="1"/>
          </p:cNvSpPr>
          <p:nvPr/>
        </p:nvSpPr>
        <p:spPr bwMode="auto">
          <a:xfrm>
            <a:off x="76200" y="2454275"/>
            <a:ext cx="3962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b="1">
                <a:latin typeface="Arial" charset="0"/>
              </a:rPr>
              <a:t>Прогноз изменения использования природных ресурсов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Основные территориально обусловленные факторы выбора модели хозяйственной деятельности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098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/>
              <a:t>(1) характер природно-хозяйственных условий;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(2) тип природопользования;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(3) традиции природопользования, связанные с этническими особенностями народов, населяющих территорию; 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(4) соотношение форм собственности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Базовые принципы формирования модели хозяйственной деятельности</a:t>
            </a:r>
          </a:p>
        </p:txBody>
      </p: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685800" y="2263775"/>
            <a:ext cx="8229600" cy="4137025"/>
            <a:chOff x="43" y="0"/>
            <a:chExt cx="3828" cy="4060"/>
          </a:xfrm>
        </p:grpSpPr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43" y="0"/>
              <a:ext cx="1914" cy="1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1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Максимизация потоков доходов при соблюдении экологических ограничений</a:t>
              </a:r>
              <a:endParaRPr lang="en-US" altLang="ru-RU" sz="1400">
                <a:cs typeface="Times New Roman" pitchFamily="18" charset="0"/>
              </a:endParaRPr>
            </a:p>
            <a:p>
              <a:pPr eaLnBrk="0" hangingPunct="0"/>
              <a:endParaRPr lang="en-US" altLang="ru-RU" sz="1400">
                <a:latin typeface="Times New Roman" pitchFamily="18" charset="0"/>
              </a:endParaRPr>
            </a:p>
          </p:txBody>
        </p:sp>
        <p:sp>
          <p:nvSpPr>
            <p:cNvPr id="62470" name="Rectangle 6"/>
            <p:cNvSpPr>
              <a:spLocks noChangeArrowheads="1"/>
            </p:cNvSpPr>
            <p:nvPr/>
          </p:nvSpPr>
          <p:spPr bwMode="auto">
            <a:xfrm>
              <a:off x="1957" y="0"/>
              <a:ext cx="1914" cy="1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Предполагает увеличение доходов различных групп пользователей природных ресурсов при условии соблюдения ограничений хозяйственной деятельности, предусмотренных государственной экологической политикой</a:t>
              </a:r>
              <a:endParaRPr lang="en-US" altLang="ru-RU" sz="1400">
                <a:latin typeface="Times New Roman" pitchFamily="18" charset="0"/>
              </a:endParaRPr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auto">
            <a:xfrm>
              <a:off x="43" y="1494"/>
              <a:ext cx="1914" cy="2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1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Соблюдение приоритетов сохранения биоразнообразия</a:t>
              </a:r>
              <a:endParaRPr lang="en-US" altLang="ru-RU" sz="1400">
                <a:cs typeface="Times New Roman" pitchFamily="18" charset="0"/>
              </a:endParaRPr>
            </a:p>
            <a:p>
              <a:pPr eaLnBrk="0" hangingPunct="0"/>
              <a:endParaRPr lang="en-US" altLang="ru-RU" sz="1400">
                <a:latin typeface="Times New Roman" pitchFamily="18" charset="0"/>
              </a:endParaRPr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auto">
            <a:xfrm>
              <a:off x="1957" y="1494"/>
              <a:ext cx="1914" cy="2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ru-RU" sz="1400">
                  <a:solidFill>
                    <a:srgbClr val="000000"/>
                  </a:solidFill>
                  <a:latin typeface="Arial" charset="0"/>
                  <a:cs typeface="Arial" charset="0"/>
                </a:rPr>
                <a:t>Означает ориентацию на сохранение видового разнообразия флоры и фауны и поддержание устойчивого экосистемного дохода от их использования, как в настоящем, так и в будущем. Для этого целесообразно обеспечить использование природных ресурсов в объемах, не наносящих ущерба окружающей среде и не создающих угрозы их количественного и качественного истощения, с направлением части извлекаемой природной ренты на реализацию целей сохранения биоразнообразия</a:t>
              </a:r>
              <a:endParaRPr lang="en-US" altLang="ru-RU" sz="1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Основные черты модели хозяйственной деятельности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/>
              <a:t>1. Ориентация на устойчивое природопользование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2. Обеспечение благоприятного инвестиционного климата и безопасности инвестиций.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3. Приоритет сохранения и увеличения доходов местных сообществ и повышение мотивации местных жителей к сохранению биоразнообразия.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04800"/>
            <a:ext cx="7793037" cy="1143000"/>
          </a:xfrm>
        </p:spPr>
        <p:txBody>
          <a:bodyPr/>
          <a:lstStyle/>
          <a:p>
            <a:r>
              <a:rPr lang="ru-RU" altLang="ru-RU" sz="2400" b="1"/>
              <a:t>Модель хозяйственной деятельности на территории Архыз</a:t>
            </a:r>
          </a:p>
        </p:txBody>
      </p:sp>
      <p:pic>
        <p:nvPicPr>
          <p:cNvPr id="64609" name="Picture 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979488"/>
            <a:ext cx="6640512" cy="572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Мероприятия по планированию территории Архыз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1. Разработка технико-экономического обоснования (ТЭО) развития территории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2. Разработка проекта эколого-экономического зонирования территории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3. Разработка проекта организации зоны санитарной охраны источников подземного водоснабжения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/>
              <a:t>4. Разработка программы развития туризма на территории Архыз</a:t>
            </a:r>
          </a:p>
          <a:p>
            <a:pPr>
              <a:lnSpc>
                <a:spcPct val="90000"/>
              </a:lnSpc>
            </a:pPr>
            <a:endParaRPr lang="ru-RU" altLang="ru-RU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Бизнес-предложения по реализации модели хозяйственной деятельности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1. Увеличение добычи подземной минеральной воды «Архыз»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2. Организация местного рынка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3. Разработка и продвижение нового туристического маршрута «Ночлег у чабана»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533400"/>
          </a:xfrm>
        </p:spPr>
        <p:txBody>
          <a:bodyPr/>
          <a:lstStyle/>
          <a:p>
            <a:r>
              <a:rPr lang="ru-RU" altLang="ru-RU" sz="3600" b="1"/>
              <a:t>Содержание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1 Введение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2 Описание территории СМО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3 Экономическая оценка природных ресурсов территории СМО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4 Анализ распределения выгод от использования природных ресурсов СМО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5 Возможные направления политики в области рационального природопользования и охраны окружающей среды на территории СМО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5.1 Экспертная оценка возможных ограничений хозяйственной деятельности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5.2 Характеристика возможных направлений политики в области рационального природопользования и охраны окружающей среды на территории СМО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5.3 Оценка возможных направлений политики в области рационального природопользования и охраны окружающей среды на территории СМО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6 Модель хозяйственной деятельности на территории Архыз, основанная на неистощительном использовании природных ресурсов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6.1 Основные территориально обусловленные факторы выбора модели хозяйственной деятельности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6.2 Базовые принципы формирования и основные черты модели хозяйственной деятельности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 b="1"/>
              <a:t>7 Мероприятия по территориальному планированию и бизнес-предложения по реализации модели хозяйственной деятельности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7.1 Мероприятия по планированию территории Архыз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1400"/>
              <a:t>7.2 Бизнес-предложения по реализации модели хозяйственной деятельности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Схема экономической оценки природных ресурсов и экосистемных услуг, предоставляемых территорией Архыз</a:t>
            </a:r>
          </a:p>
        </p:txBody>
      </p:sp>
      <p:graphicFrame>
        <p:nvGraphicFramePr>
          <p:cNvPr id="31843" name="Object 99"/>
          <p:cNvGraphicFramePr>
            <a:graphicFrameLocks noChangeAspect="1"/>
          </p:cNvGraphicFramePr>
          <p:nvPr/>
        </p:nvGraphicFramePr>
        <p:xfrm>
          <a:off x="381000" y="2241550"/>
          <a:ext cx="8610600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4" name="Документ" r:id="rId4" imgW="6084000" imgH="2397960" progId="Word.Document.8">
                  <p:embed/>
                </p:oleObj>
              </mc:Choice>
              <mc:Fallback>
                <p:oleObj name="Документ" r:id="rId4" imgW="6084000" imgH="2397960" progId="Word.Document.8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41550"/>
                        <a:ext cx="8610600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Структура годовой экономической ценности потока экосистемных услуг СМО Архыз, тыс. рублей/год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157413" y="197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157413" y="197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2780" name="Object 12"/>
          <p:cNvGraphicFramePr>
            <a:graphicFrameLocks noChangeAspect="1"/>
          </p:cNvGraphicFramePr>
          <p:nvPr/>
        </p:nvGraphicFramePr>
        <p:xfrm>
          <a:off x="1143000" y="2168525"/>
          <a:ext cx="7010400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Диаграмма" r:id="rId4" imgW="4829556" imgH="2915107" progId="Excel.Chart.8">
                  <p:embed/>
                </p:oleObj>
              </mc:Choice>
              <mc:Fallback>
                <p:oleObj name="Диаграмма" r:id="rId4" imgW="4829556" imgH="2915107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68525"/>
                        <a:ext cx="7010400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Распределение доходов от использования общего потока природных ресурсов и экосистемных улуг СМО Архыз по основным группам потребителей 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000375" y="2171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0432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676400" y="2162175"/>
          <a:ext cx="5410200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3" r:id="rId4" imgW="3057525" imgH="2438400" progId="Excel.Chart.8">
                  <p:embed/>
                </p:oleObj>
              </mc:Choice>
              <mc:Fallback>
                <p:oleObj r:id="rId4" imgW="3057525" imgH="24384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162175"/>
                        <a:ext cx="5410200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ru-RU" altLang="ru-RU" sz="2000" b="1"/>
              <a:t>Структура распределения доходов от использования природных ресурсов и экосистемных услуг СМО Архыз  по основным группам потребителей </a:t>
            </a:r>
          </a:p>
        </p:txBody>
      </p:sp>
      <p:graphicFrame>
        <p:nvGraphicFramePr>
          <p:cNvPr id="35046" name="Object 230"/>
          <p:cNvGraphicFramePr>
            <a:graphicFrameLocks noChangeAspect="1"/>
          </p:cNvGraphicFramePr>
          <p:nvPr/>
        </p:nvGraphicFramePr>
        <p:xfrm>
          <a:off x="838200" y="2057400"/>
          <a:ext cx="7924800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47" name="Документ" r:id="rId4" imgW="6084000" imgH="3299760" progId="Word.Document.8">
                  <p:embed/>
                </p:oleObj>
              </mc:Choice>
              <mc:Fallback>
                <p:oleObj name="Документ" r:id="rId4" imgW="6084000" imgH="3299760" progId="Word.Document.8">
                  <p:embed/>
                  <p:pic>
                    <p:nvPicPr>
                      <p:cNvPr id="0" name="Object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7924800" cy="429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33400"/>
            <a:ext cx="7793037" cy="1143000"/>
          </a:xfrm>
        </p:spPr>
        <p:txBody>
          <a:bodyPr/>
          <a:lstStyle/>
          <a:p>
            <a:r>
              <a:rPr lang="ru-RU" altLang="ru-RU" sz="2000" b="1"/>
              <a:t>Оценка различными заинтересованными группами возможности ограничения использования природных ресурсов на территории СМО Архыз при выборе модели хозяйственной деятельности</a:t>
            </a:r>
          </a:p>
        </p:txBody>
      </p:sp>
      <p:graphicFrame>
        <p:nvGraphicFramePr>
          <p:cNvPr id="35861" name="Object 21"/>
          <p:cNvGraphicFramePr>
            <a:graphicFrameLocks noChangeAspect="1"/>
          </p:cNvGraphicFramePr>
          <p:nvPr/>
        </p:nvGraphicFramePr>
        <p:xfrm>
          <a:off x="914400" y="1905000"/>
          <a:ext cx="7848600" cy="488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Документ" r:id="rId4" imgW="9642600" imgH="6001200" progId="Word.Document.8">
                  <p:embed/>
                </p:oleObj>
              </mc:Choice>
              <mc:Fallback>
                <p:oleObj name="Документ" r:id="rId4" imgW="9642600" imgH="600120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7848600" cy="488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793037" cy="1379538"/>
          </a:xfrm>
        </p:spPr>
        <p:txBody>
          <a:bodyPr/>
          <a:lstStyle/>
          <a:p>
            <a:r>
              <a:rPr lang="ru-RU" altLang="ru-RU" sz="2400" b="1"/>
              <a:t>Общая средняя оценка характера природоохранных ограничений на территории СМО Архыз</a:t>
            </a: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1752600" y="2057400"/>
          <a:ext cx="5943600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Диаграмма" r:id="rId4" imgW="4524756" imgH="2705405" progId="Excel.Chart.8">
                  <p:embed/>
                </p:oleObj>
              </mc:Choice>
              <mc:Fallback>
                <p:oleObj name="Диаграмма" r:id="rId4" imgW="4524756" imgH="2705405" progId="Excel.Char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057400"/>
                        <a:ext cx="5943600" cy="355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438400" y="5029200"/>
            <a:ext cx="45720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1000">
                <a:latin typeface="Arial" charset="0"/>
                <a:cs typeface="Arial" charset="0"/>
              </a:rPr>
              <a:t>Условные обозначения:</a:t>
            </a:r>
            <a:endParaRPr lang="en-US" altLang="ru-RU" sz="1200">
              <a:latin typeface="Arial" charset="0"/>
              <a:cs typeface="Arial" charset="0"/>
            </a:endParaRPr>
          </a:p>
          <a:p>
            <a:pPr algn="ctr" eaLnBrk="0" hangingPunct="0"/>
            <a:r>
              <a:rPr lang="en-US" altLang="ru-RU" sz="1000">
                <a:latin typeface="Arial" charset="0"/>
                <a:cs typeface="Arial" charset="0"/>
              </a:rPr>
              <a:t>Цифрами обозначены возможные </a:t>
            </a:r>
            <a:endParaRPr lang="en-US" altLang="ru-RU" sz="1200">
              <a:cs typeface="Times New Roman" pitchFamily="18" charset="0"/>
            </a:endParaRPr>
          </a:p>
          <a:p>
            <a:pPr algn="ctr" eaLnBrk="0" hangingPunct="0"/>
            <a:r>
              <a:rPr lang="en-US" altLang="ru-RU" sz="1000">
                <a:latin typeface="Arial" charset="0"/>
                <a:cs typeface="Arial" charset="0"/>
              </a:rPr>
              <a:t>ограничения использования природных ресурсов</a:t>
            </a:r>
            <a:endParaRPr lang="ru-RU" altLang="ru-RU" sz="1200"/>
          </a:p>
          <a:p>
            <a:pPr algn="ctr" eaLnBrk="0" hangingPunct="0"/>
            <a:r>
              <a:rPr lang="en-US" altLang="ru-RU" sz="1000">
                <a:latin typeface="Arial" charset="0"/>
                <a:cs typeface="Arial" charset="0"/>
              </a:rPr>
              <a:t>3 — запрещение;</a:t>
            </a:r>
            <a:endParaRPr lang="en-US" altLang="ru-RU" sz="1200">
              <a:cs typeface="Times New Roman" pitchFamily="18" charset="0"/>
            </a:endParaRPr>
          </a:p>
          <a:p>
            <a:pPr algn="ctr" eaLnBrk="0" hangingPunct="0"/>
            <a:r>
              <a:rPr lang="en-US" altLang="ru-RU" sz="1000">
                <a:latin typeface="Arial" charset="0"/>
                <a:cs typeface="Arial" charset="0"/>
              </a:rPr>
              <a:t>2 — ограничение;</a:t>
            </a:r>
            <a:endParaRPr lang="ru-RU" altLang="ru-RU" sz="1200"/>
          </a:p>
          <a:p>
            <a:pPr algn="ctr" eaLnBrk="0" hangingPunct="0"/>
            <a:r>
              <a:rPr lang="ru-RU" altLang="ru-RU" sz="1000">
                <a:latin typeface="Arial" charset="0"/>
                <a:cs typeface="Arial" charset="0"/>
              </a:rPr>
              <a:t>1 — разрешение</a:t>
            </a:r>
            <a:r>
              <a:rPr lang="en-US" altLang="ru-RU" sz="1100"/>
              <a:t> </a:t>
            </a:r>
            <a:endParaRPr lang="en-US" altLang="ru-RU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/>
              <a:t>Возможные направления политики в области рационального природопользования и охраны окружающей среды на территории СМО Архыз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/>
              <a:t>Политика «Без изменений»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Политика «Запрет любой хозяйственной деятельности»</a:t>
            </a:r>
          </a:p>
          <a:p>
            <a:pPr>
              <a:buFont typeface="Wingdings" pitchFamily="2" charset="2"/>
              <a:buNone/>
            </a:pPr>
            <a:r>
              <a:rPr lang="ru-RU" altLang="ru-RU" sz="2400"/>
              <a:t>Политика «Ограничение хозяйственной деятельности»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месь">
  <a:themeElements>
    <a:clrScheme name="Смесь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Смесь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Смесь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месь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месь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D:\win\Microsoft Office\Templates\Presentation Designs\Смесь.pot</Template>
  <TotalTime>460</TotalTime>
  <Words>749</Words>
  <Application>Microsoft Office PowerPoint</Application>
  <PresentationFormat>Экран (4:3)</PresentationFormat>
  <Paragraphs>129</Paragraphs>
  <Slides>18</Slides>
  <Notes>18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Times New Roman</vt:lpstr>
      <vt:lpstr>Tahoma</vt:lpstr>
      <vt:lpstr>Wingdings</vt:lpstr>
      <vt:lpstr>Arial</vt:lpstr>
      <vt:lpstr>Смесь</vt:lpstr>
      <vt:lpstr>Документ Microsoft Word</vt:lpstr>
      <vt:lpstr>Диаграмма Microsoft Excel</vt:lpstr>
      <vt:lpstr>Научно-исследовательский проектный  институт «Кадастр» (НИПИ «Кадастр»)</vt:lpstr>
      <vt:lpstr>Содержание</vt:lpstr>
      <vt:lpstr>Схема экономической оценки природных ресурсов и экосистемных услуг, предоставляемых территорией Архыз</vt:lpstr>
      <vt:lpstr>Структура годовой экономической ценности потока экосистемных услуг СМО Архыз, тыс. рублей/год</vt:lpstr>
      <vt:lpstr>Распределение доходов от использования общего потока природных ресурсов и экосистемных улуг СМО Архыз по основным группам потребителей </vt:lpstr>
      <vt:lpstr>Структура распределения доходов от использования природных ресурсов и экосистемных услуг СМО Архыз  по основным группам потребителей </vt:lpstr>
      <vt:lpstr>Оценка различными заинтересованными группами возможности ограничения использования природных ресурсов на территории СМО Архыз при выборе модели хозяйственной деятельности</vt:lpstr>
      <vt:lpstr>Общая средняя оценка характера природоохранных ограничений на территории СМО Архыз</vt:lpstr>
      <vt:lpstr>Возможные направления политики в области рационального природопользования и охраны окружающей среды на территории СМО Архыз</vt:lpstr>
      <vt:lpstr>Политика «Без изменений»</vt:lpstr>
      <vt:lpstr>Политика «Запрет любой хозяйственной деятельности»</vt:lpstr>
      <vt:lpstr>Политика «Ограничение хозяйственной деятельности»</vt:lpstr>
      <vt:lpstr>Основные территориально обусловленные факторы выбора модели хозяйственной деятельности</vt:lpstr>
      <vt:lpstr>Базовые принципы формирования модели хозяйственной деятельности</vt:lpstr>
      <vt:lpstr>Основные черты модели хозяйственной деятельности</vt:lpstr>
      <vt:lpstr>Модель хозяйственной деятельности на территории Архыз</vt:lpstr>
      <vt:lpstr>Мероприятия по планированию территории Архыз</vt:lpstr>
      <vt:lpstr>Бизнес-предложения по реализации модели хозяйственной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Автономная некоммерческая организация Научно-исследовательский проектный  институт «Кадастр» (НИПИ «Кадастр»)</dc:title>
  <dc:creator>Анастасия</dc:creator>
  <cp:lastModifiedBy>marina_n</cp:lastModifiedBy>
  <cp:revision>19</cp:revision>
  <cp:lastPrinted>1601-01-01T00:00:00Z</cp:lastPrinted>
  <dcterms:created xsi:type="dcterms:W3CDTF">2005-12-10T06:34:47Z</dcterms:created>
  <dcterms:modified xsi:type="dcterms:W3CDTF">2017-10-06T11:34:49Z</dcterms:modified>
</cp:coreProperties>
</file>